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128_A1D6B582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9CDC6D-2901-CDE3-B0C4-3A1D40746241}" name="Lynn, Marvin" initials="LM" userId="S::marvin.lynn@ucdenver.edu::1694e1b0-7c45-4a0e-8acd-930a085dda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CE6"/>
    <a:srgbClr val="548DD4"/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B38BFB-799D-42A3-8DC8-2230E07DBB54}" v="373" dt="2025-07-31T00:07:06.697"/>
    <p1510:client id="{A86CDCBD-7E4A-F444-0ACE-ACE7F9CE0A77}" v="4" dt="2025-07-30T22:53:24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6357" autoAdjust="0"/>
  </p:normalViewPr>
  <p:slideViewPr>
    <p:cSldViewPr snapToGrid="0">
      <p:cViewPr>
        <p:scale>
          <a:sx n="120" d="100"/>
          <a:sy n="120" d="100"/>
        </p:scale>
        <p:origin x="67" y="67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omments/modernComment_128_A1D6B58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C8E1463-1B64-41ED-918B-9DCCACDC6ED3}" authorId="{5F9CDC6D-2901-CDE3-B0C4-3A1D40746241}" created="2025-07-30T22:12:12.01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15202946" sldId="296"/>
      <ac:spMk id="6" creationId="{7400E6E0-66C6-E9B0-2944-E964FC8BFD0F}"/>
    </ac:deMkLst>
    <p188:replyLst>
      <p188:reply id="{C3402CB8-C06C-4527-9F46-FDD3B74FE158}" authorId="{5F9CDC6D-2901-CDE3-B0C4-3A1D40746241}" created="2025-07-30T22:53:24.504">
        <p188:txBody>
          <a:bodyPr/>
          <a:lstStyle/>
          <a:p>
            <a:r>
              <a:rPr lang="en-US"/>
              <a:t>I updated it. </a:t>
            </a:r>
          </a:p>
        </p188:txBody>
      </p188:reply>
    </p188:replyLst>
    <p188:txBody>
      <a:bodyPr/>
      <a:lstStyle/>
      <a:p>
        <a:r>
          <a:rPr lang="en-US"/>
          <a:t>Cindy's title has changed to Assistant Dean for Teacher &amp; Clinical Partnerships. [@Hurt, JaNet]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7/30/2025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7/30/2025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504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7/30/2025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7/30/2025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7/30/2025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8_A1D6B58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E41651D-A8E5-1480-5239-C9EEF100D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509114" y="1034886"/>
            <a:ext cx="500823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>
            <a:extLst>
              <a:ext uri="{FF2B5EF4-FFF2-40B4-BE49-F238E27FC236}">
                <a16:creationId xmlns:a16="http://schemas.microsoft.com/office/drawing/2014/main" id="{FE617394-FD52-43AC-83A4-5FCD7BABC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37" y="324355"/>
            <a:ext cx="2104441" cy="853352"/>
          </a:xfrm>
          <a:ln w="12700">
            <a:noFill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SEHD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37FEA-743A-4D71-9333-56F59A584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95144"/>
            <a:ext cx="3581400" cy="365126"/>
          </a:xfrm>
          <a:ln w="12700">
            <a:noFill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Organization chart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July 2025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8574014-9F7A-4AC9-82C3-EE7EF06CA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108105" y="997022"/>
            <a:ext cx="802018" cy="0"/>
          </a:xfrm>
          <a:prstGeom prst="line">
            <a:avLst/>
          </a:prstGeom>
          <a:ln w="12700">
            <a:noFill/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937151" y="1301933"/>
            <a:ext cx="1" cy="420624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899A20-17D6-7C86-BE57-412724AB1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922388" y="2498531"/>
            <a:ext cx="6336792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_s1087">
            <a:extLst>
              <a:ext uri="{FF2B5EF4-FFF2-40B4-BE49-F238E27FC236}">
                <a16:creationId xmlns:a16="http://schemas.microsoft.com/office/drawing/2014/main" id="{88BBE71C-145C-A09A-460E-AE0D15A9E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577" y="750718"/>
            <a:ext cx="1280160" cy="54864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Operations &amp; Events Manager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ambria" panose="02040503050406030204" pitchFamily="18" charset="0"/>
              </a:rPr>
              <a:t>JáNet Hurt</a:t>
            </a:r>
            <a:endParaRPr lang="en-US" altLang="en-US" sz="800" dirty="0">
              <a:latin typeface="Cambria" panose="02040503050406030204" pitchFamily="18" charset="0"/>
            </a:endParaRPr>
          </a:p>
        </p:txBody>
      </p:sp>
      <p:sp>
        <p:nvSpPr>
          <p:cNvPr id="41" name="_s1087">
            <a:extLst>
              <a:ext uri="{FF2B5EF4-FFF2-40B4-BE49-F238E27FC236}">
                <a16:creationId xmlns:a16="http://schemas.microsoft.com/office/drawing/2014/main" id="{8258595E-F0E8-48DE-14AF-E4D9FCEA5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8012" y="755815"/>
            <a:ext cx="1280160" cy="54864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Dean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ambria" panose="02040503050406030204" pitchFamily="18" charset="0"/>
              </a:rPr>
              <a:t>Marvin Lynn</a:t>
            </a:r>
            <a:endParaRPr lang="en-US" altLang="en-US" sz="800" dirty="0">
              <a:latin typeface="Cambria" panose="02040503050406030204" pitchFamily="18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B748AF1-B053-95B1-03D1-26C8A6508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318260" y="5493778"/>
            <a:ext cx="1" cy="45720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9035939-4A54-7249-C5BB-36B2111E9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62237" y="9804161"/>
            <a:ext cx="896112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4141CAD-A81F-6090-7B62-F816D3CE8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928361" y="2500033"/>
            <a:ext cx="1" cy="155448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8688864-1BD8-40C0-E8FE-06F6C6A84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19480" y="3212359"/>
            <a:ext cx="297511" cy="985417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_s1087">
            <a:extLst>
              <a:ext uri="{FF2B5EF4-FFF2-40B4-BE49-F238E27FC236}">
                <a16:creationId xmlns:a16="http://schemas.microsoft.com/office/drawing/2014/main" id="{0DB778B2-4448-A080-2971-51D10CCFC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432" y="2746953"/>
            <a:ext cx="1325880" cy="54864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Associate Dean for Teacher Education &amp; Undergraduate Experiences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Barbara Seidl (until Oct. 2025)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_s1346">
            <a:extLst>
              <a:ext uri="{FF2B5EF4-FFF2-40B4-BE49-F238E27FC236}">
                <a16:creationId xmlns:a16="http://schemas.microsoft.com/office/drawing/2014/main" id="{7D1A0973-0E83-8310-ADA1-54509E454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432" y="3295593"/>
            <a:ext cx="1325880" cy="874975"/>
          </a:xfrm>
          <a:prstGeom prst="bracketPair">
            <a:avLst>
              <a:gd name="adj" fmla="val 0"/>
            </a:avLst>
          </a:prstGeom>
          <a:solidFill>
            <a:srgbClr val="9ABCE6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Academic Services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Teacher Education (undergraduate and graduate)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Bachelor’s Programs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Undergraduate Experiences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DC19ECB-1859-F296-91DA-3EC9D7F08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0" idx="1"/>
            <a:endCxn id="85" idx="3"/>
          </p:cNvCxnSpPr>
          <p:nvPr/>
        </p:nvCxnSpPr>
        <p:spPr>
          <a:xfrm flipH="1">
            <a:off x="1558740" y="3021273"/>
            <a:ext cx="246692" cy="63050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_s1087">
            <a:extLst>
              <a:ext uri="{FF2B5EF4-FFF2-40B4-BE49-F238E27FC236}">
                <a16:creationId xmlns:a16="http://schemas.microsoft.com/office/drawing/2014/main" id="{82FBD51D-4DE4-A529-21A3-4C1F0A30B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60" y="3286017"/>
            <a:ext cx="1325880" cy="73152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Assistant Dean </a:t>
            </a:r>
            <a:r>
              <a:rPr lang="en-US" altLang="en-US" sz="800" b="1" i="1" dirty="0">
                <a:latin typeface="Cambria" panose="02040503050406030204" pitchFamily="18" charset="0"/>
              </a:rPr>
              <a:t>for</a:t>
            </a: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Student Success &amp; Enrollment Management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Sandy Mondragon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37F5F73-9330-CF7C-D666-557EB3F1874C}"/>
              </a:ext>
            </a:extLst>
          </p:cNvPr>
          <p:cNvGrpSpPr/>
          <p:nvPr/>
        </p:nvGrpSpPr>
        <p:grpSpPr>
          <a:xfrm>
            <a:off x="3207098" y="2500243"/>
            <a:ext cx="1325880" cy="775678"/>
            <a:chOff x="1439716" y="2498582"/>
            <a:chExt cx="1325880" cy="785776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E09ADF6-6105-7AD1-2545-8CCF61A46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77205" y="2498582"/>
              <a:ext cx="1" cy="54864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_s1087">
              <a:extLst>
                <a:ext uri="{FF2B5EF4-FFF2-40B4-BE49-F238E27FC236}">
                  <a16:creationId xmlns:a16="http://schemas.microsoft.com/office/drawing/2014/main" id="{55A2DE3B-A386-F7BF-0DD2-761BF7203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716" y="2735718"/>
              <a:ext cx="132588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Associate Dean for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Research and Academic Affairs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dirty="0">
                  <a:latin typeface="Cambria" panose="02040503050406030204" pitchFamily="18" charset="0"/>
                </a:rPr>
                <a:t>Ester de Jong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08EA58-A1F1-DD12-64E4-237010C58D41}"/>
              </a:ext>
            </a:extLst>
          </p:cNvPr>
          <p:cNvGrpSpPr/>
          <p:nvPr/>
        </p:nvGrpSpPr>
        <p:grpSpPr>
          <a:xfrm>
            <a:off x="7336883" y="2501331"/>
            <a:ext cx="1280433" cy="1334477"/>
            <a:chOff x="2829764" y="2499119"/>
            <a:chExt cx="1280433" cy="1334477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6DECFB8-3845-8002-2C54-6A4C65937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64108" y="2499119"/>
              <a:ext cx="1" cy="100584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_s1087">
              <a:extLst>
                <a:ext uri="{FF2B5EF4-FFF2-40B4-BE49-F238E27FC236}">
                  <a16:creationId xmlns:a16="http://schemas.microsoft.com/office/drawing/2014/main" id="{D9DA8E28-5180-E5C3-013F-B3E6FB32D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764" y="2736851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Assistant Dean for Finance and HR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Patricia Ball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_s1346">
              <a:extLst>
                <a:ext uri="{FF2B5EF4-FFF2-40B4-BE49-F238E27FC236}">
                  <a16:creationId xmlns:a16="http://schemas.microsoft.com/office/drawing/2014/main" id="{CB97FF5D-BE80-54E6-D1DD-FEE2CD5B1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0037" y="3284956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9ABCE6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rgbClr val="000000"/>
                  </a:solidFill>
                  <a:latin typeface="Cambria" panose="02040503050406030204" pitchFamily="18" charset="0"/>
                </a:rPr>
                <a:t>Budget &amp; Finance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rgbClr val="000000"/>
                  </a:solidFill>
                  <a:latin typeface="Cambria" panose="02040503050406030204" pitchFamily="18" charset="0"/>
                </a:rPr>
                <a:t>Human Resources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sz="800" dirty="0">
                  <a:solidFill>
                    <a:srgbClr val="000000"/>
                  </a:solidFill>
                  <a:latin typeface="Cambria" panose="02040503050406030204" pitchFamily="18" charset="0"/>
                </a:rPr>
                <a:t>Grants &amp; Contracts</a:t>
              </a:r>
              <a:endParaRPr lang="en-US" altLang="en-US" sz="800" dirty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575FFD6-6581-C5C5-E7D3-BE5CEA693591}"/>
              </a:ext>
            </a:extLst>
          </p:cNvPr>
          <p:cNvGrpSpPr/>
          <p:nvPr/>
        </p:nvGrpSpPr>
        <p:grpSpPr>
          <a:xfrm>
            <a:off x="1923942" y="5495782"/>
            <a:ext cx="1280160" cy="998124"/>
            <a:chOff x="3464202" y="5462647"/>
            <a:chExt cx="1280160" cy="998124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9275CD9-99CE-AF0F-7E57-16D295A6D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4282" y="5462647"/>
              <a:ext cx="1" cy="27089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_s1087">
              <a:extLst>
                <a:ext uri="{FF2B5EF4-FFF2-40B4-BE49-F238E27FC236}">
                  <a16:creationId xmlns:a16="http://schemas.microsoft.com/office/drawing/2014/main" id="{10BE6175-9087-F155-D144-65C551E1B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202" y="5729251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Director of Marketing and Communication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Julia Cummings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9D3DDDD-6E4F-02FA-0A23-14DC4FA9C5BE}"/>
              </a:ext>
            </a:extLst>
          </p:cNvPr>
          <p:cNvGrpSpPr/>
          <p:nvPr/>
        </p:nvGrpSpPr>
        <p:grpSpPr>
          <a:xfrm>
            <a:off x="4623825" y="5497786"/>
            <a:ext cx="1280160" cy="987280"/>
            <a:chOff x="6990391" y="5485908"/>
            <a:chExt cx="1280160" cy="987280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DDB807F-C6FE-B95F-50BB-08F05F1BD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30471" y="5485908"/>
              <a:ext cx="1" cy="2772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_s1087">
              <a:extLst>
                <a:ext uri="{FF2B5EF4-FFF2-40B4-BE49-F238E27FC236}">
                  <a16:creationId xmlns:a16="http://schemas.microsoft.com/office/drawing/2014/main" id="{67738371-67B2-7FDE-DA99-744CE6911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0391" y="5741668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100"/>
                </a:spcAft>
              </a:pPr>
              <a:r>
                <a:rPr lang="en-US" sz="800" b="1" i="1" dirty="0">
                  <a:latin typeface="Cambria" panose="02040503050406030204" pitchFamily="18" charset="0"/>
                </a:rPr>
                <a:t>Director, Accreditation &amp; Assessment</a:t>
              </a:r>
            </a:p>
            <a:p>
              <a:pPr algn="ctr" eaLnBrk="0" fontAlgn="base" hangingPunct="0">
                <a:spcAft>
                  <a:spcPts val="100"/>
                </a:spcAft>
              </a:pPr>
              <a:r>
                <a:rPr lang="en-US" altLang="en-US" sz="800" dirty="0">
                  <a:latin typeface="Cambria" panose="02040503050406030204" pitchFamily="18" charset="0"/>
                </a:rPr>
                <a:t>Nicole Holland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F02BD33-49FA-C304-7C5F-9411946B5567}"/>
              </a:ext>
            </a:extLst>
          </p:cNvPr>
          <p:cNvGrpSpPr/>
          <p:nvPr/>
        </p:nvGrpSpPr>
        <p:grpSpPr>
          <a:xfrm>
            <a:off x="3273883" y="5498737"/>
            <a:ext cx="1280160" cy="987280"/>
            <a:chOff x="5221546" y="5490797"/>
            <a:chExt cx="1280160" cy="987280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819757B-8202-DFFC-9FB5-A2BE0B0D8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1626" y="5490797"/>
              <a:ext cx="1" cy="2772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_s1087">
              <a:extLst>
                <a:ext uri="{FF2B5EF4-FFF2-40B4-BE49-F238E27FC236}">
                  <a16:creationId xmlns:a16="http://schemas.microsoft.com/office/drawing/2014/main" id="{6A13AFA0-48AA-F0DA-3D19-4A1A3C808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546" y="5746557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Director of Technology and Learning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Brad Hinson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9301A9-A217-03CC-3994-1DD77C5E5906}"/>
              </a:ext>
            </a:extLst>
          </p:cNvPr>
          <p:cNvGrpSpPr/>
          <p:nvPr/>
        </p:nvGrpSpPr>
        <p:grpSpPr>
          <a:xfrm>
            <a:off x="5973767" y="5495513"/>
            <a:ext cx="1280160" cy="987280"/>
            <a:chOff x="8745346" y="5490534"/>
            <a:chExt cx="1280160" cy="987280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EEFD2B3-3AE1-3E60-7FE1-48C5BA7F5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85426" y="5490534"/>
              <a:ext cx="1" cy="2772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_s1087">
              <a:extLst>
                <a:ext uri="{FF2B5EF4-FFF2-40B4-BE49-F238E27FC236}">
                  <a16:creationId xmlns:a16="http://schemas.microsoft.com/office/drawing/2014/main" id="{7AFC6469-AE0C-E0B2-DF20-CC241CDF2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5346" y="5746294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Aft>
                  <a:spcPts val="100"/>
                </a:spcAft>
              </a:pPr>
              <a:r>
                <a:rPr lang="en-US" sz="800" b="1" i="1" dirty="0">
                  <a:latin typeface="Cambria" panose="02040503050406030204" pitchFamily="18" charset="0"/>
                </a:rPr>
                <a:t>Co-Director Center for Practice Engaged Education Research (C-PEER)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dirty="0">
                  <a:latin typeface="Cambria" panose="02040503050406030204" pitchFamily="18" charset="0"/>
                </a:rPr>
                <a:t>Kent Seidel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FD92597-966D-0888-7007-D6FB4EBDCE3E}"/>
              </a:ext>
            </a:extLst>
          </p:cNvPr>
          <p:cNvGrpSpPr/>
          <p:nvPr/>
        </p:nvGrpSpPr>
        <p:grpSpPr>
          <a:xfrm>
            <a:off x="582688" y="5502091"/>
            <a:ext cx="1280160" cy="987280"/>
            <a:chOff x="1706857" y="5490050"/>
            <a:chExt cx="1280160" cy="98728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1BFCE6C-651D-A824-9C26-78F3D401B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6937" y="5490050"/>
              <a:ext cx="1" cy="2772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_s1087">
              <a:extLst>
                <a:ext uri="{FF2B5EF4-FFF2-40B4-BE49-F238E27FC236}">
                  <a16:creationId xmlns:a16="http://schemas.microsoft.com/office/drawing/2014/main" id="{215B629B-EC45-A555-F6C6-2F7BA7500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857" y="5745810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algn="ctr">
                <a:spcAft>
                  <a:spcPts val="100"/>
                </a:spcAft>
              </a:pPr>
              <a:r>
                <a:rPr lang="en-US" sz="800" b="1" i="1" dirty="0">
                  <a:latin typeface="Cambria" panose="02040503050406030204" pitchFamily="18" charset="0"/>
                </a:rPr>
                <a:t>Executive Director,</a:t>
              </a:r>
            </a:p>
            <a:p>
              <a:pPr marL="0" marR="0" algn="ctr">
                <a:spcAft>
                  <a:spcPts val="100"/>
                </a:spcAft>
              </a:pPr>
              <a:r>
                <a:rPr lang="en-US" sz="800" b="1" i="1" dirty="0">
                  <a:latin typeface="Cambria" panose="02040503050406030204" pitchFamily="18" charset="0"/>
                </a:rPr>
                <a:t> ASPIRE</a:t>
              </a:r>
            </a:p>
            <a:p>
              <a:pPr algn="ctr">
                <a:spcAft>
                  <a:spcPts val="100"/>
                </a:spcAft>
              </a:pPr>
              <a:r>
                <a:rPr lang="en-US" sz="800" dirty="0">
                  <a:latin typeface="Cambria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Jenny Fox</a:t>
              </a:r>
              <a:endParaRPr lang="en-US" altLang="en-US" sz="800" dirty="0">
                <a:latin typeface="Cambria" panose="020405030504060302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AFCA449-E9B9-808E-AC04-3925408A38A6}"/>
              </a:ext>
            </a:extLst>
          </p:cNvPr>
          <p:cNvGrpSpPr/>
          <p:nvPr/>
        </p:nvGrpSpPr>
        <p:grpSpPr>
          <a:xfrm>
            <a:off x="6003221" y="2502140"/>
            <a:ext cx="1280160" cy="785468"/>
            <a:chOff x="1441268" y="2500077"/>
            <a:chExt cx="1280160" cy="785468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EFCB211-8450-6073-F672-6B517E9CB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3679" y="2500077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_s1087">
              <a:extLst>
                <a:ext uri="{FF2B5EF4-FFF2-40B4-BE49-F238E27FC236}">
                  <a16:creationId xmlns:a16="http://schemas.microsoft.com/office/drawing/2014/main" id="{BEE86666-8592-403F-17BC-B59C9AA21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268" y="2736905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Associate Dean for</a:t>
              </a:r>
              <a:r>
                <a:rPr lang="en-US" altLang="en-US" sz="800" b="1" i="1" dirty="0">
                  <a:latin typeface="Cambria" panose="02040503050406030204" pitchFamily="18" charset="0"/>
                </a:rPr>
                <a:t> Instructional &amp;</a:t>
              </a: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 Inclusive Excellence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dirty="0">
                  <a:latin typeface="Cambria" panose="02040503050406030204" pitchFamily="18" charset="0"/>
                </a:rPr>
                <a:t>antwan jefferson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" name="_s1087">
            <a:extLst>
              <a:ext uri="{FF2B5EF4-FFF2-40B4-BE49-F238E27FC236}">
                <a16:creationId xmlns:a16="http://schemas.microsoft.com/office/drawing/2014/main" id="{3EF4A40A-5950-B8B4-B8A9-81DF39579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0200" y="5741522"/>
            <a:ext cx="1280160" cy="73152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Executive Director,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National P-3 Center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Kristie Kauerz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0B9899-C5B1-5308-85A7-5A13DD647976}"/>
              </a:ext>
            </a:extLst>
          </p:cNvPr>
          <p:cNvGrpSpPr/>
          <p:nvPr/>
        </p:nvGrpSpPr>
        <p:grpSpPr>
          <a:xfrm>
            <a:off x="10028305" y="5493778"/>
            <a:ext cx="1280160" cy="975687"/>
            <a:chOff x="8174343" y="2488093"/>
            <a:chExt cx="1280160" cy="97568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14014D-4650-47C8-27DF-62B3B6A47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85653" y="2488093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_s1087">
              <a:extLst>
                <a:ext uri="{FF2B5EF4-FFF2-40B4-BE49-F238E27FC236}">
                  <a16:creationId xmlns:a16="http://schemas.microsoft.com/office/drawing/2014/main" id="{8245A02A-A003-5B2A-63F9-81196E3A8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4343" y="2732260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Executive Director,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The Evaluation Center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Jeff Proctor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8E5EA16-3CC9-D28A-AA38-84B92B9A4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216728" y="5500258"/>
            <a:ext cx="9427464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7B4D14F-CAC8-EE16-A81C-D7B1310DB128}"/>
              </a:ext>
            </a:extLst>
          </p:cNvPr>
          <p:cNvGrpSpPr/>
          <p:nvPr/>
        </p:nvGrpSpPr>
        <p:grpSpPr>
          <a:xfrm>
            <a:off x="4598658" y="2501561"/>
            <a:ext cx="1280160" cy="786047"/>
            <a:chOff x="4162620" y="2499498"/>
            <a:chExt cx="1280160" cy="78604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DC4FEAB-5D27-ACBC-8100-1054CA77F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08435" y="2499498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_s1087">
              <a:extLst>
                <a:ext uri="{FF2B5EF4-FFF2-40B4-BE49-F238E27FC236}">
                  <a16:creationId xmlns:a16="http://schemas.microsoft.com/office/drawing/2014/main" id="{D2EC1275-E60C-11DB-E788-1EDEDD970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620" y="2736905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Associate Dean for Faculty Affairs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Dorothy Garrison-Wade (until December 2025)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921A4C1-825E-9C17-E4ED-8BBDEEFEE9D5}"/>
              </a:ext>
            </a:extLst>
          </p:cNvPr>
          <p:cNvGrpSpPr/>
          <p:nvPr/>
        </p:nvGrpSpPr>
        <p:grpSpPr>
          <a:xfrm>
            <a:off x="8668581" y="2504431"/>
            <a:ext cx="1356481" cy="787100"/>
            <a:chOff x="6862982" y="2486215"/>
            <a:chExt cx="1280160" cy="7871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6FC7F7-30F3-E256-618F-409299E71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22379" y="2486215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_s1087">
              <a:extLst>
                <a:ext uri="{FF2B5EF4-FFF2-40B4-BE49-F238E27FC236}">
                  <a16:creationId xmlns:a16="http://schemas.microsoft.com/office/drawing/2014/main" id="{3F987BC5-4998-BD4D-314F-5BB4BE766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982" y="2724675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algn="ctr">
                <a:spcAft>
                  <a:spcPts val="100"/>
                </a:spcAft>
              </a:pPr>
              <a:r>
                <a:rPr lang="en-US" sz="800" b="1" i="1" dirty="0">
                  <a:latin typeface="Cambria" panose="02040503050406030204" pitchFamily="18" charset="0"/>
                </a:rPr>
                <a:t>Executive Director, Continuing &amp; Professional Ed</a:t>
              </a:r>
            </a:p>
            <a:p>
              <a:pPr algn="ctr">
                <a:spcAft>
                  <a:spcPts val="100"/>
                </a:spcAft>
              </a:pPr>
              <a:r>
                <a:rPr lang="en-US" sz="800" dirty="0">
                  <a:latin typeface="Cambria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Shannon </a:t>
              </a:r>
              <a:r>
                <a:rPr lang="en-US" sz="800" dirty="0">
                  <a:latin typeface="Cambria" panose="02040503050406030204" pitchFamily="18" charset="0"/>
                </a:rPr>
                <a:t>Hagerman</a:t>
              </a:r>
              <a:endParaRPr lang="en-US" altLang="en-US" sz="800" dirty="0">
                <a:latin typeface="Cambria" panose="020405030504060302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9ABBDA4-62A3-977F-9C47-AC35CB88847A}"/>
              </a:ext>
            </a:extLst>
          </p:cNvPr>
          <p:cNvGrpSpPr/>
          <p:nvPr/>
        </p:nvGrpSpPr>
        <p:grpSpPr>
          <a:xfrm>
            <a:off x="7325824" y="5494359"/>
            <a:ext cx="1280160" cy="978682"/>
            <a:chOff x="9511230" y="2485097"/>
            <a:chExt cx="1280160" cy="97868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9FCC376-63B5-17F2-B2A5-89E9968E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22540" y="2485097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_s1087">
              <a:extLst>
                <a:ext uri="{FF2B5EF4-FFF2-40B4-BE49-F238E27FC236}">
                  <a16:creationId xmlns:a16="http://schemas.microsoft.com/office/drawing/2014/main" id="{7F8EC18F-8512-A45D-4CF2-9B21AFF77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1230" y="2732259"/>
              <a:ext cx="1280160" cy="73152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Executive </a:t>
              </a:r>
              <a:r>
                <a:rPr lang="en-US" altLang="en-US" sz="800" b="1" i="1" dirty="0">
                  <a:latin typeface="Cambria" panose="02040503050406030204" pitchFamily="18" charset="0"/>
                </a:rPr>
                <a:t>Director,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sz="800" b="1" i="1" dirty="0">
                  <a:latin typeface="Cambria" panose="02040503050406030204" pitchFamily="18" charset="0"/>
                </a:rPr>
                <a:t>The Paraprofessional Research and Resource (PAR2A) Center</a:t>
              </a:r>
              <a:r>
                <a:rPr lang="en-US" altLang="en-US" sz="800" b="1" i="1" dirty="0">
                  <a:latin typeface="Cambria" panose="02040503050406030204" pitchFamily="18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Ritu Chopra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" name="_s1087">
            <a:extLst>
              <a:ext uri="{FF2B5EF4-FFF2-40B4-BE49-F238E27FC236}">
                <a16:creationId xmlns:a16="http://schemas.microsoft.com/office/drawing/2014/main" id="{7400E6E0-66C6-E9B0-2944-E964FC8BF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36" y="4197776"/>
            <a:ext cx="1325880" cy="731520"/>
          </a:xfrm>
          <a:prstGeom prst="bracketPair">
            <a:avLst>
              <a:gd name="adj" fmla="val 0"/>
            </a:avLst>
          </a:prstGeom>
          <a:solidFill>
            <a:srgbClr val="CFB87C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Aft>
                <a:spcPts val="100"/>
              </a:spcAft>
            </a:pPr>
            <a:r>
              <a:rPr lang="en-US" sz="800" b="1" i="1" dirty="0">
                <a:latin typeface="Cambria"/>
                <a:ea typeface="Cambria"/>
              </a:rPr>
              <a:t>Assistant Dean of Teacher Education and Partnerships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Cindy Gutierrez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s1346">
            <a:extLst>
              <a:ext uri="{FF2B5EF4-FFF2-40B4-BE49-F238E27FC236}">
                <a16:creationId xmlns:a16="http://schemas.microsoft.com/office/drawing/2014/main" id="{767D3BBE-1D54-3EB5-B86F-BE78856C6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17" y="3267629"/>
            <a:ext cx="1280160" cy="548640"/>
          </a:xfrm>
          <a:prstGeom prst="bracketPair">
            <a:avLst>
              <a:gd name="adj" fmla="val 0"/>
            </a:avLst>
          </a:prstGeom>
          <a:solidFill>
            <a:srgbClr val="9ABCE6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000000"/>
                </a:solidFill>
                <a:latin typeface="Cambria" panose="02040503050406030204" pitchFamily="18" charset="0"/>
              </a:rPr>
              <a:t>IRC Faculty Support &amp; Mentoring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000000"/>
                </a:solidFill>
                <a:latin typeface="Cambria" panose="02040503050406030204" pitchFamily="18" charset="0"/>
              </a:rPr>
              <a:t>Office of Inclusive Excellence</a:t>
            </a:r>
          </a:p>
        </p:txBody>
      </p:sp>
      <p:sp>
        <p:nvSpPr>
          <p:cNvPr id="14" name="_s1346">
            <a:extLst>
              <a:ext uri="{FF2B5EF4-FFF2-40B4-BE49-F238E27FC236}">
                <a16:creationId xmlns:a16="http://schemas.microsoft.com/office/drawing/2014/main" id="{76517AE8-6ED4-1629-64AB-31D747A2A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8442" y="3282401"/>
            <a:ext cx="1320251" cy="548640"/>
          </a:xfrm>
          <a:prstGeom prst="bracketPair">
            <a:avLst>
              <a:gd name="adj" fmla="val 0"/>
            </a:avLst>
          </a:prstGeom>
          <a:solidFill>
            <a:srgbClr val="9ABCE6"/>
          </a:solidFill>
          <a:ln w="12700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300"/>
              </a:spcAft>
            </a:pPr>
            <a:r>
              <a:rPr lang="en-US" sz="800" dirty="0">
                <a:solidFill>
                  <a:srgbClr val="000000"/>
                </a:solidFill>
                <a:latin typeface="Cambria" panose="02040503050406030204" pitchFamily="18" charset="0"/>
              </a:rPr>
              <a:t>Tenure Track Faculty Support &amp; Mentoring</a:t>
            </a:r>
          </a:p>
          <a:p>
            <a:pPr algn="ctr">
              <a:spcAft>
                <a:spcPts val="300"/>
              </a:spcAft>
            </a:pPr>
            <a:r>
              <a:rPr lang="en-US" sz="800" dirty="0">
                <a:solidFill>
                  <a:srgbClr val="000000"/>
                </a:solidFill>
                <a:latin typeface="Cambria" panose="02040503050406030204" pitchFamily="18" charset="0"/>
              </a:rPr>
              <a:t>Academic Program Oversight</a:t>
            </a:r>
          </a:p>
          <a:p>
            <a:pPr algn="ctr">
              <a:spcAft>
                <a:spcPts val="300"/>
              </a:spcAft>
            </a:pPr>
            <a:r>
              <a:rPr lang="en-US" sz="800" dirty="0">
                <a:solidFill>
                  <a:srgbClr val="000000"/>
                </a:solidFill>
                <a:latin typeface="Cambria" panose="02040503050406030204" pitchFamily="18" charset="0"/>
              </a:rPr>
              <a:t>Research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AFDC030-069E-C49E-CB6A-203986EE61B3}"/>
              </a:ext>
            </a:extLst>
          </p:cNvPr>
          <p:cNvGrpSpPr/>
          <p:nvPr/>
        </p:nvGrpSpPr>
        <p:grpSpPr>
          <a:xfrm>
            <a:off x="6905778" y="1288655"/>
            <a:ext cx="1280160" cy="785468"/>
            <a:chOff x="1441268" y="2500077"/>
            <a:chExt cx="1280160" cy="78546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08AA8AC-7CC5-87EE-0138-1A081677C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3679" y="2500077"/>
              <a:ext cx="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_s1087">
              <a:extLst>
                <a:ext uri="{FF2B5EF4-FFF2-40B4-BE49-F238E27FC236}">
                  <a16:creationId xmlns:a16="http://schemas.microsoft.com/office/drawing/2014/main" id="{5925783E-3A26-45D0-89E5-28465FF18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268" y="2736905"/>
              <a:ext cx="1280160" cy="548640"/>
            </a:xfrm>
            <a:prstGeom prst="bracketPair">
              <a:avLst>
                <a:gd name="adj" fmla="val 0"/>
              </a:avLst>
            </a:prstGeom>
            <a:solidFill>
              <a:srgbClr val="CFB87C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</a:rPr>
                <a:t>Administrative Assistant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Aft>
                  <a:spcPts val="10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dirty="0">
                  <a:latin typeface="Cambria" panose="02040503050406030204" pitchFamily="18" charset="0"/>
                </a:rPr>
                <a:t>Jhas Cooper-Moore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03E5AA6-7973-0973-EB29-B03AE956D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6090784" y="1317474"/>
            <a:ext cx="814994" cy="48232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202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1702</TotalTime>
  <Words>212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Next LT Pro Light</vt:lpstr>
      <vt:lpstr>Calibri</vt:lpstr>
      <vt:lpstr>Cambria</vt:lpstr>
      <vt:lpstr>Speak Pro</vt:lpstr>
      <vt:lpstr>Office Theme</vt:lpstr>
      <vt:lpstr>SEHD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Patient, Kelley</dc:creator>
  <cp:lastModifiedBy>Hurt, JaNet</cp:lastModifiedBy>
  <cp:revision>14</cp:revision>
  <dcterms:created xsi:type="dcterms:W3CDTF">2023-12-21T17:05:38Z</dcterms:created>
  <dcterms:modified xsi:type="dcterms:W3CDTF">2025-07-31T00:10:01Z</dcterms:modified>
</cp:coreProperties>
</file>